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E1371-4F3E-4E56-955C-AE80C1C8189B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3DDDE8D4-7F99-46FF-BE49-827B6A67F376}">
      <dgm:prSet phldrT="[Text]" custT="1"/>
      <dgm:spPr/>
      <dgm:t>
        <a:bodyPr/>
        <a:lstStyle/>
        <a:p>
          <a:pPr algn="l"/>
          <a:r>
            <a:rPr lang="en-US" sz="1600" b="1" dirty="0" smtClean="0"/>
            <a:t>Phase 1:</a:t>
          </a:r>
        </a:p>
        <a:p>
          <a:pPr algn="l"/>
          <a:r>
            <a:rPr lang="en-US" sz="1600" b="1" dirty="0" smtClean="0"/>
            <a:t>Laying the Foundations</a:t>
          </a:r>
          <a:endParaRPr lang="en-US" sz="1600" b="1" dirty="0"/>
        </a:p>
      </dgm:t>
    </dgm:pt>
    <dgm:pt modelId="{AADFB651-2681-4F45-A20E-AADBAAA07E90}" type="parTrans" cxnId="{D87DF4DE-5C79-43AE-A663-BDAB7E6CFF74}">
      <dgm:prSet/>
      <dgm:spPr/>
      <dgm:t>
        <a:bodyPr/>
        <a:lstStyle/>
        <a:p>
          <a:pPr algn="l"/>
          <a:endParaRPr lang="en-US"/>
        </a:p>
      </dgm:t>
    </dgm:pt>
    <dgm:pt modelId="{25A33365-1CF6-4F53-8655-921FDC5F2084}" type="sibTrans" cxnId="{D87DF4DE-5C79-43AE-A663-BDAB7E6CFF74}">
      <dgm:prSet/>
      <dgm:spPr/>
      <dgm:t>
        <a:bodyPr/>
        <a:lstStyle/>
        <a:p>
          <a:pPr algn="l"/>
          <a:endParaRPr lang="en-US"/>
        </a:p>
      </dgm:t>
    </dgm:pt>
    <dgm:pt modelId="{62EE4619-74B4-45D7-A25B-5F14BB656314}">
      <dgm:prSet phldrT="[Text]" custT="1"/>
      <dgm:spPr/>
      <dgm:t>
        <a:bodyPr/>
        <a:lstStyle/>
        <a:p>
          <a:pPr algn="l"/>
          <a:r>
            <a:rPr lang="en-US" sz="1400" b="1" dirty="0" smtClean="0"/>
            <a:t>Phase 2:</a:t>
          </a:r>
        </a:p>
        <a:p>
          <a:pPr algn="l"/>
          <a:r>
            <a:rPr lang="en-US" sz="1400" b="1" dirty="0" smtClean="0"/>
            <a:t>Modeling and Initial Migration</a:t>
          </a:r>
          <a:endParaRPr lang="en-US" sz="1400" b="1" dirty="0"/>
        </a:p>
      </dgm:t>
    </dgm:pt>
    <dgm:pt modelId="{26282918-CA24-4C17-838F-74F2721325F8}" type="parTrans" cxnId="{7FBEF2C6-C1BC-4A6F-AD5D-5CEA382223E4}">
      <dgm:prSet/>
      <dgm:spPr/>
      <dgm:t>
        <a:bodyPr/>
        <a:lstStyle/>
        <a:p>
          <a:pPr algn="l"/>
          <a:endParaRPr lang="en-US"/>
        </a:p>
      </dgm:t>
    </dgm:pt>
    <dgm:pt modelId="{3673461E-FE48-4F7F-8C66-266EF2798E76}" type="sibTrans" cxnId="{7FBEF2C6-C1BC-4A6F-AD5D-5CEA382223E4}">
      <dgm:prSet/>
      <dgm:spPr/>
      <dgm:t>
        <a:bodyPr/>
        <a:lstStyle/>
        <a:p>
          <a:pPr algn="l"/>
          <a:endParaRPr lang="en-US"/>
        </a:p>
      </dgm:t>
    </dgm:pt>
    <dgm:pt modelId="{62EA95C5-88F7-4C24-9BEF-A8E0D7ACADFC}">
      <dgm:prSet phldrT="[Text]"/>
      <dgm:spPr/>
      <dgm:t>
        <a:bodyPr/>
        <a:lstStyle/>
        <a:p>
          <a:pPr algn="l"/>
          <a:r>
            <a:rPr lang="en-US" b="1" dirty="0" smtClean="0"/>
            <a:t>Phase 3: SHS Roll-out</a:t>
          </a:r>
          <a:endParaRPr lang="en-US" b="1" dirty="0"/>
        </a:p>
      </dgm:t>
    </dgm:pt>
    <dgm:pt modelId="{880F2010-50D3-45DB-B267-8F1DB352DF55}" type="parTrans" cxnId="{D3368C8A-D8EF-4393-99DB-CD36EE927A7F}">
      <dgm:prSet/>
      <dgm:spPr/>
      <dgm:t>
        <a:bodyPr/>
        <a:lstStyle/>
        <a:p>
          <a:pPr algn="l"/>
          <a:endParaRPr lang="en-US"/>
        </a:p>
      </dgm:t>
    </dgm:pt>
    <dgm:pt modelId="{76FEB785-C2F8-449A-AC3E-173F06EA078E}" type="sibTrans" cxnId="{D3368C8A-D8EF-4393-99DB-CD36EE927A7F}">
      <dgm:prSet/>
      <dgm:spPr/>
      <dgm:t>
        <a:bodyPr/>
        <a:lstStyle/>
        <a:p>
          <a:pPr algn="l"/>
          <a:endParaRPr lang="en-US"/>
        </a:p>
      </dgm:t>
    </dgm:pt>
    <dgm:pt modelId="{7C945F14-7018-4D15-98DE-B8D4054075E9}">
      <dgm:prSet/>
      <dgm:spPr/>
      <dgm:t>
        <a:bodyPr/>
        <a:lstStyle/>
        <a:p>
          <a:pPr algn="l"/>
          <a:r>
            <a:rPr lang="en-US" b="1" dirty="0" smtClean="0"/>
            <a:t>Phase 4:</a:t>
          </a:r>
        </a:p>
        <a:p>
          <a:pPr algn="l"/>
          <a:r>
            <a:rPr lang="en-US" b="1" dirty="0" smtClean="0"/>
            <a:t>Completion of  Reform</a:t>
          </a:r>
          <a:endParaRPr lang="en-US" b="1" dirty="0"/>
        </a:p>
      </dgm:t>
    </dgm:pt>
    <dgm:pt modelId="{4EDDBD2F-48E3-4A8F-B34E-CC907DC71963}" type="parTrans" cxnId="{7B3BC825-BC4B-46F7-B141-11F4258B9236}">
      <dgm:prSet/>
      <dgm:spPr/>
      <dgm:t>
        <a:bodyPr/>
        <a:lstStyle/>
        <a:p>
          <a:pPr algn="l"/>
          <a:endParaRPr lang="en-US"/>
        </a:p>
      </dgm:t>
    </dgm:pt>
    <dgm:pt modelId="{8BEA61FA-395A-442C-9267-0FC632C0F89B}" type="sibTrans" cxnId="{7B3BC825-BC4B-46F7-B141-11F4258B9236}">
      <dgm:prSet/>
      <dgm:spPr/>
      <dgm:t>
        <a:bodyPr/>
        <a:lstStyle/>
        <a:p>
          <a:pPr algn="l"/>
          <a:endParaRPr lang="en-US"/>
        </a:p>
      </dgm:t>
    </dgm:pt>
    <dgm:pt modelId="{79934250-D0D2-4B9A-A5DC-E71B90BE1492}" type="pres">
      <dgm:prSet presAssocID="{A92E1371-4F3E-4E56-955C-AE80C1C8189B}" presName="Name0" presStyleCnt="0">
        <dgm:presLayoutVars>
          <dgm:dir/>
          <dgm:animLvl val="lvl"/>
          <dgm:resizeHandles val="exact"/>
        </dgm:presLayoutVars>
      </dgm:prSet>
      <dgm:spPr/>
    </dgm:pt>
    <dgm:pt modelId="{DD0B992D-61D1-431D-92F2-0A16B755448C}" type="pres">
      <dgm:prSet presAssocID="{3DDDE8D4-7F99-46FF-BE49-827B6A67F37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F309D-C673-4024-83AA-3909BA630735}" type="pres">
      <dgm:prSet presAssocID="{25A33365-1CF6-4F53-8655-921FDC5F2084}" presName="parTxOnlySpace" presStyleCnt="0"/>
      <dgm:spPr/>
    </dgm:pt>
    <dgm:pt modelId="{7A49AECE-1156-4512-87A2-1A1172062734}" type="pres">
      <dgm:prSet presAssocID="{62EE4619-74B4-45D7-A25B-5F14BB65631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2C70-352E-4AA2-9DA2-ABD5636BB4C7}" type="pres">
      <dgm:prSet presAssocID="{3673461E-FE48-4F7F-8C66-266EF2798E76}" presName="parTxOnlySpace" presStyleCnt="0"/>
      <dgm:spPr/>
    </dgm:pt>
    <dgm:pt modelId="{374A2298-393A-4864-A3C6-C503C043D6C4}" type="pres">
      <dgm:prSet presAssocID="{62EA95C5-88F7-4C24-9BEF-A8E0D7ACADF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96E89-78C3-475F-85F5-E85CF52B45C4}" type="pres">
      <dgm:prSet presAssocID="{76FEB785-C2F8-449A-AC3E-173F06EA078E}" presName="parTxOnlySpace" presStyleCnt="0"/>
      <dgm:spPr/>
    </dgm:pt>
    <dgm:pt modelId="{3A4A5BD3-D999-49EB-B563-3C3132472541}" type="pres">
      <dgm:prSet presAssocID="{7C945F14-7018-4D15-98DE-B8D4054075E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B0D9E5-FA3B-440C-869E-E1409BC997CD}" type="presOf" srcId="{62EA95C5-88F7-4C24-9BEF-A8E0D7ACADFC}" destId="{374A2298-393A-4864-A3C6-C503C043D6C4}" srcOrd="0" destOrd="0" presId="urn:microsoft.com/office/officeart/2005/8/layout/chevron1"/>
    <dgm:cxn modelId="{35930B88-1CCD-408B-8FC2-F6083083E97C}" type="presOf" srcId="{3DDDE8D4-7F99-46FF-BE49-827B6A67F376}" destId="{DD0B992D-61D1-431D-92F2-0A16B755448C}" srcOrd="0" destOrd="0" presId="urn:microsoft.com/office/officeart/2005/8/layout/chevron1"/>
    <dgm:cxn modelId="{D87DF4DE-5C79-43AE-A663-BDAB7E6CFF74}" srcId="{A92E1371-4F3E-4E56-955C-AE80C1C8189B}" destId="{3DDDE8D4-7F99-46FF-BE49-827B6A67F376}" srcOrd="0" destOrd="0" parTransId="{AADFB651-2681-4F45-A20E-AADBAAA07E90}" sibTransId="{25A33365-1CF6-4F53-8655-921FDC5F2084}"/>
    <dgm:cxn modelId="{7FBEF2C6-C1BC-4A6F-AD5D-5CEA382223E4}" srcId="{A92E1371-4F3E-4E56-955C-AE80C1C8189B}" destId="{62EE4619-74B4-45D7-A25B-5F14BB656314}" srcOrd="1" destOrd="0" parTransId="{26282918-CA24-4C17-838F-74F2721325F8}" sibTransId="{3673461E-FE48-4F7F-8C66-266EF2798E76}"/>
    <dgm:cxn modelId="{7B3BC825-BC4B-46F7-B141-11F4258B9236}" srcId="{A92E1371-4F3E-4E56-955C-AE80C1C8189B}" destId="{7C945F14-7018-4D15-98DE-B8D4054075E9}" srcOrd="3" destOrd="0" parTransId="{4EDDBD2F-48E3-4A8F-B34E-CC907DC71963}" sibTransId="{8BEA61FA-395A-442C-9267-0FC632C0F89B}"/>
    <dgm:cxn modelId="{DD7CBCF9-4218-4FF2-A839-5E226DBDEDEF}" type="presOf" srcId="{7C945F14-7018-4D15-98DE-B8D4054075E9}" destId="{3A4A5BD3-D999-49EB-B563-3C3132472541}" srcOrd="0" destOrd="0" presId="urn:microsoft.com/office/officeart/2005/8/layout/chevron1"/>
    <dgm:cxn modelId="{ABF0720E-82A7-471D-811A-DF1AD8D4607D}" type="presOf" srcId="{A92E1371-4F3E-4E56-955C-AE80C1C8189B}" destId="{79934250-D0D2-4B9A-A5DC-E71B90BE1492}" srcOrd="0" destOrd="0" presId="urn:microsoft.com/office/officeart/2005/8/layout/chevron1"/>
    <dgm:cxn modelId="{D3368C8A-D8EF-4393-99DB-CD36EE927A7F}" srcId="{A92E1371-4F3E-4E56-955C-AE80C1C8189B}" destId="{62EA95C5-88F7-4C24-9BEF-A8E0D7ACADFC}" srcOrd="2" destOrd="0" parTransId="{880F2010-50D3-45DB-B267-8F1DB352DF55}" sibTransId="{76FEB785-C2F8-449A-AC3E-173F06EA078E}"/>
    <dgm:cxn modelId="{5FFCE804-C419-4A77-B86E-90AB200ADFBF}" type="presOf" srcId="{62EE4619-74B4-45D7-A25B-5F14BB656314}" destId="{7A49AECE-1156-4512-87A2-1A1172062734}" srcOrd="0" destOrd="0" presId="urn:microsoft.com/office/officeart/2005/8/layout/chevron1"/>
    <dgm:cxn modelId="{77B7C7B9-593B-43FF-9B08-B20F6DE63849}" type="presParOf" srcId="{79934250-D0D2-4B9A-A5DC-E71B90BE1492}" destId="{DD0B992D-61D1-431D-92F2-0A16B755448C}" srcOrd="0" destOrd="0" presId="urn:microsoft.com/office/officeart/2005/8/layout/chevron1"/>
    <dgm:cxn modelId="{330F2B66-FA35-4FAF-9D80-EFD4FD7A4028}" type="presParOf" srcId="{79934250-D0D2-4B9A-A5DC-E71B90BE1492}" destId="{5E6F309D-C673-4024-83AA-3909BA630735}" srcOrd="1" destOrd="0" presId="urn:microsoft.com/office/officeart/2005/8/layout/chevron1"/>
    <dgm:cxn modelId="{551EC6BE-731E-45E0-98F8-409415F0FE9B}" type="presParOf" srcId="{79934250-D0D2-4B9A-A5DC-E71B90BE1492}" destId="{7A49AECE-1156-4512-87A2-1A1172062734}" srcOrd="2" destOrd="0" presId="urn:microsoft.com/office/officeart/2005/8/layout/chevron1"/>
    <dgm:cxn modelId="{BCA84183-A248-40CC-A350-EFA5CC85FF54}" type="presParOf" srcId="{79934250-D0D2-4B9A-A5DC-E71B90BE1492}" destId="{34502C70-352E-4AA2-9DA2-ABD5636BB4C7}" srcOrd="3" destOrd="0" presId="urn:microsoft.com/office/officeart/2005/8/layout/chevron1"/>
    <dgm:cxn modelId="{8D0D255F-D9F6-44CE-BB49-A616E95EE396}" type="presParOf" srcId="{79934250-D0D2-4B9A-A5DC-E71B90BE1492}" destId="{374A2298-393A-4864-A3C6-C503C043D6C4}" srcOrd="4" destOrd="0" presId="urn:microsoft.com/office/officeart/2005/8/layout/chevron1"/>
    <dgm:cxn modelId="{15F4C48F-F13C-42D5-8EE9-7A23C1BFB89E}" type="presParOf" srcId="{79934250-D0D2-4B9A-A5DC-E71B90BE1492}" destId="{0D096E89-78C3-475F-85F5-E85CF52B45C4}" srcOrd="5" destOrd="0" presId="urn:microsoft.com/office/officeart/2005/8/layout/chevron1"/>
    <dgm:cxn modelId="{5E0EE5A7-0F59-4D89-BA34-A5A8E9B5BC1C}" type="presParOf" srcId="{79934250-D0D2-4B9A-A5DC-E71B90BE1492}" destId="{3A4A5BD3-D999-49EB-B563-3C313247254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B992D-61D1-431D-92F2-0A16B755448C}">
      <dsp:nvSpPr>
        <dsp:cNvPr id="0" name=""/>
        <dsp:cNvSpPr/>
      </dsp:nvSpPr>
      <dsp:spPr>
        <a:xfrm>
          <a:off x="3746" y="97199"/>
          <a:ext cx="2181001" cy="87240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Phase 1: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Laying the Foundations</a:t>
          </a:r>
          <a:endParaRPr lang="en-US" sz="1600" b="1" kern="1200" dirty="0"/>
        </a:p>
      </dsp:txBody>
      <dsp:txXfrm>
        <a:off x="439946" y="97199"/>
        <a:ext cx="1308601" cy="872400"/>
      </dsp:txXfrm>
    </dsp:sp>
    <dsp:sp modelId="{7A49AECE-1156-4512-87A2-1A1172062734}">
      <dsp:nvSpPr>
        <dsp:cNvPr id="0" name=""/>
        <dsp:cNvSpPr/>
      </dsp:nvSpPr>
      <dsp:spPr>
        <a:xfrm>
          <a:off x="1966648" y="97199"/>
          <a:ext cx="2181001" cy="872400"/>
        </a:xfrm>
        <a:prstGeom prst="chevron">
          <a:avLst/>
        </a:prstGeom>
        <a:solidFill>
          <a:schemeClr val="accent1">
            <a:shade val="50000"/>
            <a:hueOff val="322860"/>
            <a:satOff val="-27577"/>
            <a:lumOff val="254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Phase 2: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Modeling and Initial Migration</a:t>
          </a:r>
          <a:endParaRPr lang="en-US" sz="1400" b="1" kern="1200" dirty="0"/>
        </a:p>
      </dsp:txBody>
      <dsp:txXfrm>
        <a:off x="2402848" y="97199"/>
        <a:ext cx="1308601" cy="872400"/>
      </dsp:txXfrm>
    </dsp:sp>
    <dsp:sp modelId="{374A2298-393A-4864-A3C6-C503C043D6C4}">
      <dsp:nvSpPr>
        <dsp:cNvPr id="0" name=""/>
        <dsp:cNvSpPr/>
      </dsp:nvSpPr>
      <dsp:spPr>
        <a:xfrm>
          <a:off x="3929549" y="97199"/>
          <a:ext cx="2181001" cy="872400"/>
        </a:xfrm>
        <a:prstGeom prst="chevron">
          <a:avLst/>
        </a:prstGeom>
        <a:solidFill>
          <a:schemeClr val="accent1">
            <a:shade val="50000"/>
            <a:hueOff val="645719"/>
            <a:satOff val="-55153"/>
            <a:lumOff val="509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Phase 3: SHS Roll-out</a:t>
          </a:r>
          <a:endParaRPr lang="en-US" sz="1600" b="1" kern="1200" dirty="0"/>
        </a:p>
      </dsp:txBody>
      <dsp:txXfrm>
        <a:off x="4365749" y="97199"/>
        <a:ext cx="1308601" cy="872400"/>
      </dsp:txXfrm>
    </dsp:sp>
    <dsp:sp modelId="{3A4A5BD3-D999-49EB-B563-3C3132472541}">
      <dsp:nvSpPr>
        <dsp:cNvPr id="0" name=""/>
        <dsp:cNvSpPr/>
      </dsp:nvSpPr>
      <dsp:spPr>
        <a:xfrm>
          <a:off x="5892451" y="97199"/>
          <a:ext cx="2181001" cy="872400"/>
        </a:xfrm>
        <a:prstGeom prst="chevron">
          <a:avLst/>
        </a:prstGeom>
        <a:solidFill>
          <a:schemeClr val="accent1">
            <a:shade val="50000"/>
            <a:hueOff val="322860"/>
            <a:satOff val="-27577"/>
            <a:lumOff val="254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Phase 4: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Completion of  Reform</a:t>
          </a:r>
          <a:endParaRPr lang="en-US" sz="1600" b="1" kern="1200" dirty="0"/>
        </a:p>
      </dsp:txBody>
      <dsp:txXfrm>
        <a:off x="6328651" y="97199"/>
        <a:ext cx="1308601" cy="87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CEDEE-DC80-4AFD-9FD5-14461B055F10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89CA1-9FA6-4336-B73C-F203C4A0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PH" smtClean="0"/>
              <a:t>&lt;read&gt;</a:t>
            </a:r>
          </a:p>
          <a:p>
            <a:pPr>
              <a:spcBef>
                <a:spcPct val="0"/>
              </a:spcBef>
            </a:pPr>
            <a:endParaRPr lang="en-PH" smtClean="0"/>
          </a:p>
          <a:p>
            <a:pPr>
              <a:spcBef>
                <a:spcPct val="0"/>
              </a:spcBef>
            </a:pPr>
            <a:r>
              <a:rPr lang="en-PH" smtClean="0"/>
              <a:t>Include points if the speaker wants to elaborate.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F6817B-194B-4F06-AF02-0E4A27FC1278}" type="slidenum">
              <a:rPr lang="en-PH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P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PH" smtClean="0"/>
              <a:t>&lt;read&gt;</a:t>
            </a:r>
          </a:p>
          <a:p>
            <a:pPr>
              <a:spcBef>
                <a:spcPct val="0"/>
              </a:spcBef>
            </a:pPr>
            <a:endParaRPr lang="en-PH" smtClean="0"/>
          </a:p>
          <a:p>
            <a:pPr>
              <a:spcBef>
                <a:spcPct val="0"/>
              </a:spcBef>
            </a:pPr>
            <a:r>
              <a:rPr lang="en-PH" smtClean="0"/>
              <a:t>Include points if the speaker wants to elaborate.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1DE9C-5FF6-46FE-B6D3-4DBD70E723A5}" type="slidenum">
              <a:rPr lang="en-PH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P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PH" smtClean="0"/>
              <a:t>4 major core values of the department that all stakeholders can relate to and be accountable for.</a:t>
            </a:r>
          </a:p>
          <a:p>
            <a:pPr>
              <a:spcBef>
                <a:spcPct val="0"/>
              </a:spcBef>
            </a:pPr>
            <a:endParaRPr lang="en-PH" smtClean="0"/>
          </a:p>
          <a:p>
            <a:pPr>
              <a:spcBef>
                <a:spcPct val="0"/>
              </a:spcBef>
            </a:pPr>
            <a:r>
              <a:rPr lang="en-PH" smtClean="0"/>
              <a:t>The words or phrases below each value are components, reiterations of the above value.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C83B5F-EC3A-458C-96C0-2F4C619C0ADD}" type="slidenum">
              <a:rPr lang="en-PH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P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9C9E97-6B42-4F3E-A178-8C609585F9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45BE14B-FCD6-452F-B42F-A72948A61E23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8848EF-F903-4484-B820-A6D98D4BED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uccess.com/ext/resources/article_images/2012/Issue51-Sept2012-Burnett/Gearing-Up-for-Growth-ART.jpg?1344636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1"/>
          <a:stretch>
            <a:fillRect/>
          </a:stretch>
        </p:blipFill>
        <p:spPr bwMode="auto">
          <a:xfrm>
            <a:off x="3763963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990600"/>
            <a:ext cx="542199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rgbClr val="3A6EA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9FFFF">
                    <a:lumMod val="10000"/>
                  </a:srgbClr>
                </a:solidFill>
                <a:latin typeface="Berlin Sans FB Demi" pitchFamily="34" charset="0"/>
              </a:rPr>
              <a:t>GEARING UP</a:t>
            </a:r>
            <a:endParaRPr lang="en-PH" sz="6000" b="1" dirty="0">
              <a:ln w="10541" cmpd="sng">
                <a:solidFill>
                  <a:srgbClr val="3A6EA6">
                    <a:shade val="88000"/>
                    <a:satMod val="110000"/>
                  </a:srgbClr>
                </a:solidFill>
                <a:prstDash val="solid"/>
              </a:ln>
              <a:solidFill>
                <a:srgbClr val="99FFFF">
                  <a:lumMod val="10000"/>
                </a:srgbClr>
              </a:solidFill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6000" b="1" dirty="0">
                <a:ln w="10541" cmpd="sng">
                  <a:solidFill>
                    <a:srgbClr val="3A6EA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9FFFF">
                    <a:lumMod val="10000"/>
                  </a:srgbClr>
                </a:solidFill>
                <a:latin typeface="Berlin Sans FB Demi" pitchFamily="34" charset="0"/>
              </a:rPr>
              <a:t>FOR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6000" b="1" dirty="0">
                <a:ln w="10541" cmpd="sng">
                  <a:solidFill>
                    <a:srgbClr val="3A6EA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9FFFF">
                    <a:lumMod val="10000"/>
                  </a:srgbClr>
                </a:solidFill>
                <a:latin typeface="Berlin Sans FB Demi" pitchFamily="34" charset="0"/>
              </a:rPr>
              <a:t>ENHANCED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6000" b="1" dirty="0">
                <a:ln w="10541" cmpd="sng">
                  <a:solidFill>
                    <a:srgbClr val="3A6EA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9FFFF">
                    <a:lumMod val="10000"/>
                  </a:srgbClr>
                </a:solidFill>
                <a:latin typeface="Berlin Sans FB Demi" pitchFamily="34" charset="0"/>
              </a:rPr>
              <a:t>BASIC EDUCATION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6000" b="1" dirty="0">
                <a:ln w="10541" cmpd="sng">
                  <a:solidFill>
                    <a:srgbClr val="3A6EA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9FFFF">
                    <a:lumMod val="10000"/>
                  </a:srgbClr>
                </a:solidFill>
                <a:latin typeface="Berlin Sans FB Demi" pitchFamily="34" charset="0"/>
              </a:rPr>
              <a:t>(K to 12)</a:t>
            </a:r>
            <a:endParaRPr lang="en-US" sz="6000" b="1" dirty="0">
              <a:ln w="10541" cmpd="sng">
                <a:solidFill>
                  <a:srgbClr val="3A6EA6">
                    <a:shade val="88000"/>
                    <a:satMod val="110000"/>
                  </a:srgbClr>
                </a:solidFill>
                <a:prstDash val="solid"/>
              </a:ln>
              <a:solidFill>
                <a:srgbClr val="99FFFF">
                  <a:lumMod val="10000"/>
                </a:srgbClr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0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2316163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PH" sz="3600">
                <a:latin typeface="Aharoni" pitchFamily="2" charset="-79"/>
                <a:cs typeface="Aharoni" pitchFamily="2" charset="-79"/>
              </a:rPr>
              <a:t>Transition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533400" y="1179513"/>
            <a:ext cx="8305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The DepED, the CHED and the TESDA shall formulate the appropriate strategies and mechanisms needed</a:t>
            </a: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to ensure smooth transition from 10 TO K to 12 cycle.</a:t>
            </a:r>
          </a:p>
          <a:p>
            <a:endParaRPr lang="en-PH" sz="2400">
              <a:solidFill>
                <a:srgbClr val="222222"/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The strategies may cover changes in:</a:t>
            </a:r>
          </a:p>
          <a:p>
            <a:pPr>
              <a:buFontTx/>
              <a:buChar char="-"/>
            </a:pPr>
            <a:r>
              <a:rPr lang="en-PH" sz="24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physical infrastructure</a:t>
            </a:r>
          </a:p>
          <a:p>
            <a:pPr>
              <a:buFontTx/>
              <a:buChar char="-"/>
            </a:pPr>
            <a:r>
              <a:rPr lang="en-PH" sz="24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manpower</a:t>
            </a:r>
          </a:p>
          <a:p>
            <a:pPr>
              <a:buFontTx/>
              <a:buChar char="-"/>
            </a:pPr>
            <a:r>
              <a:rPr lang="en-PH" sz="24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organizational and structural concerns</a:t>
            </a:r>
          </a:p>
          <a:p>
            <a:pPr>
              <a:buFontTx/>
              <a:buChar char="-"/>
            </a:pPr>
            <a:r>
              <a:rPr lang="en-PH" sz="24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bridging models linking grade 10 competencies, </a:t>
            </a:r>
          </a:p>
          <a:p>
            <a:r>
              <a:rPr lang="en-PH" sz="240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 -entry requirements of new tertiary curricula, and --_partnerships between the government and other </a:t>
            </a:r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entities. </a:t>
            </a:r>
          </a:p>
          <a:p>
            <a:endParaRPr lang="en-PH" sz="2400"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2316163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PH" sz="3600">
                <a:latin typeface="Aharoni" pitchFamily="2" charset="-79"/>
                <a:cs typeface="Aharoni" pitchFamily="2" charset="-79"/>
              </a:rPr>
              <a:t>Transition</a:t>
            </a: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533400" y="1179513"/>
            <a:ext cx="8305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Modeling for senior high school will be implemented </a:t>
            </a: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 in selected schools to simulate the transition</a:t>
            </a: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 process and provide concrete data for the transition   </a:t>
            </a: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 plan.</a:t>
            </a:r>
          </a:p>
          <a:p>
            <a:endParaRPr lang="en-PH" sz="2400">
              <a:solidFill>
                <a:srgbClr val="222222"/>
              </a:solidFill>
              <a:latin typeface="Arial Rounded MT Bold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PH" sz="2400">
                <a:latin typeface="Arial Rounded MT Bold" pitchFamily="34" charset="0"/>
              </a:rPr>
              <a:t>DepEd shall engage in partnerships with HEI and </a:t>
            </a:r>
          </a:p>
          <a:p>
            <a:r>
              <a:rPr lang="en-PH" sz="2400">
                <a:latin typeface="Arial Rounded MT Bold" pitchFamily="34" charset="0"/>
              </a:rPr>
              <a:t>  TVIs for the utilization of the latter’s human and   </a:t>
            </a:r>
          </a:p>
          <a:p>
            <a:r>
              <a:rPr lang="en-PH" sz="2400">
                <a:latin typeface="Arial Rounded MT Bold" pitchFamily="34" charset="0"/>
              </a:rPr>
              <a:t>   physical resources. </a:t>
            </a:r>
          </a:p>
          <a:p>
            <a:endParaRPr lang="en-PH" sz="2400">
              <a:solidFill>
                <a:srgbClr val="222222"/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endParaRPr lang="en-PH" sz="2400">
              <a:solidFill>
                <a:srgbClr val="222222"/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PH" sz="2400">
                <a:solidFill>
                  <a:srgbClr val="222222"/>
                </a:solidFill>
                <a:latin typeface="Arial Rounded MT Bold" pitchFamily="34" charset="0"/>
                <a:cs typeface="Arial" pitchFamily="34" charset="0"/>
              </a:rPr>
              <a:t> </a:t>
            </a:r>
            <a:endParaRPr lang="en-PH" sz="2400"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2316163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PH" sz="3600">
                <a:latin typeface="Aharoni" pitchFamily="2" charset="-79"/>
                <a:cs typeface="Aharoni" pitchFamily="2" charset="-79"/>
              </a:rPr>
              <a:t>Transition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533400" y="1371600"/>
            <a:ext cx="746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PH" sz="2800">
              <a:latin typeface="Arial Rounded MT Bold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PH" sz="2800">
                <a:latin typeface="Arial Rounded MT Bold" pitchFamily="34" charset="0"/>
              </a:rPr>
              <a:t>The faculty of HEIs and TVIs allowed to teach students of secondary education shall be given priority in hiring for the duration of the transition period. </a:t>
            </a:r>
          </a:p>
        </p:txBody>
      </p:sp>
    </p:spTree>
    <p:extLst>
      <p:ext uri="{BB962C8B-B14F-4D97-AF65-F5344CB8AC3E}">
        <p14:creationId xmlns:p14="http://schemas.microsoft.com/office/powerpoint/2010/main" val="40209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822" y="7374"/>
            <a:ext cx="148149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gency FB" pitchFamily="34" charset="0"/>
              </a:rPr>
              <a:t>Sec. 7</a:t>
            </a:r>
          </a:p>
        </p:txBody>
      </p:sp>
    </p:spTree>
    <p:extLst>
      <p:ext uri="{BB962C8B-B14F-4D97-AF65-F5344CB8AC3E}">
        <p14:creationId xmlns:p14="http://schemas.microsoft.com/office/powerpoint/2010/main" val="2446757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>
                <a:latin typeface="Cambria" pitchFamily="18" charset="0"/>
              </a:rPr>
              <a:t>RA No. 10533 or Enhanced Basic Education Act : full enhancement and lengthening of Basic Education in the country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School Year 2016-2017 – official implementation of SHS nationwide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 Core Curriculum and Tracks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    -  Academic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    -  Technical-Vocational-Livelihood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    -  Sports and Arts</a:t>
            </a:r>
            <a:endParaRPr lang="en-US" sz="3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64666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FY 2015 BUDGET PLANNING CYCLE &amp; PRE-PLANNING FOR SHS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000" dirty="0" smtClean="0">
                <a:latin typeface="Cambria" pitchFamily="18" charset="0"/>
              </a:rPr>
              <a:t>The Department was able to start transitioning into a more strategic, bottom-up budgeting approach for FY 2014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By the end of 2013 – Preparations and planning were done in the Central, Regional and Division Offices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January – April 2014 – plan consolidation and budget requirements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SHS Planning Guide – starting point and input for Regions and Divisions to go through the </a:t>
            </a:r>
            <a:r>
              <a:rPr lang="en-US" sz="3000" dirty="0" err="1" smtClean="0">
                <a:latin typeface="Cambria" pitchFamily="18" charset="0"/>
              </a:rPr>
              <a:t>DepED</a:t>
            </a:r>
            <a:r>
              <a:rPr lang="en-US" sz="3000" dirty="0" smtClean="0">
                <a:latin typeface="Cambria" pitchFamily="18" charset="0"/>
              </a:rPr>
              <a:t> Planning Process for FY 2015 </a:t>
            </a:r>
          </a:p>
        </p:txBody>
      </p:sp>
    </p:spTree>
    <p:extLst>
      <p:ext uri="{BB962C8B-B14F-4D97-AF65-F5344CB8AC3E}">
        <p14:creationId xmlns:p14="http://schemas.microsoft.com/office/powerpoint/2010/main" val="32669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6336"/>
            <a:ext cx="7382434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GEARING UP FOR SHS IMPLEMENTATION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55626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000" dirty="0" smtClean="0">
                <a:latin typeface="Cambria" pitchFamily="18" charset="0"/>
              </a:rPr>
              <a:t> Conduct internal and external assessment to ensure proper understanding of supply and demand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Assessments’ important factors: internal &amp; absorptive capacities and market realities</a:t>
            </a:r>
          </a:p>
          <a:p>
            <a:pPr>
              <a:spcBef>
                <a:spcPts val="0"/>
              </a:spcBef>
            </a:pPr>
            <a:r>
              <a:rPr lang="en-US" sz="3000" dirty="0">
                <a:latin typeface="Cambria" pitchFamily="18" charset="0"/>
              </a:rPr>
              <a:t> </a:t>
            </a:r>
            <a:r>
              <a:rPr lang="en-US" sz="3000" dirty="0" smtClean="0">
                <a:latin typeface="Cambria" pitchFamily="18" charset="0"/>
              </a:rPr>
              <a:t> Assessments are the foundation of the </a:t>
            </a:r>
            <a:r>
              <a:rPr lang="en-US" sz="3000" i="1" dirty="0" smtClean="0">
                <a:latin typeface="Cambria" pitchFamily="18" charset="0"/>
              </a:rPr>
              <a:t>Infrastructure Plan</a:t>
            </a:r>
            <a:r>
              <a:rPr lang="en-US" sz="3000" dirty="0" smtClean="0">
                <a:latin typeface="Cambr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74319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05600" cy="4800600"/>
          </a:xfrm>
        </p:spPr>
        <p:txBody>
          <a:bodyPr>
            <a:noAutofit/>
          </a:bodyPr>
          <a:lstStyle/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SHS Curriculum – Technical Panels, Programs &amp; Projects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 -  </a:t>
            </a:r>
            <a:r>
              <a:rPr lang="en-US" sz="2800" i="1" dirty="0" smtClean="0">
                <a:latin typeface="Cambria" pitchFamily="18" charset="0"/>
              </a:rPr>
              <a:t>will be finalized by November 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-  will provide specific on: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a. number of hours for the core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    curriculum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b.  Curriculum by track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c.  Strands per track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d.  Facility requirements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    e.  Equipment requirements</a:t>
            </a:r>
          </a:p>
          <a:p>
            <a:pPr marL="68580" indent="0">
              <a:spcBef>
                <a:spcPts val="0"/>
              </a:spcBef>
              <a:buNone/>
            </a:pPr>
            <a:endParaRPr lang="en-US" sz="2800" dirty="0">
              <a:latin typeface="Cambria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59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6457052">
            <a:off x="7146554" y="3427809"/>
            <a:ext cx="718351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056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2. </a:t>
            </a:r>
            <a:r>
              <a:rPr lang="en-US" sz="2800" dirty="0" smtClean="0">
                <a:latin typeface="Cambria" pitchFamily="18" charset="0"/>
              </a:rPr>
              <a:t>Non-</a:t>
            </a:r>
            <a:r>
              <a:rPr lang="en-US" sz="2800" dirty="0" err="1" smtClean="0">
                <a:latin typeface="Cambria" pitchFamily="18" charset="0"/>
              </a:rPr>
              <a:t>DepED</a:t>
            </a:r>
            <a:r>
              <a:rPr lang="en-US" sz="2800" dirty="0" smtClean="0">
                <a:latin typeface="Cambria" pitchFamily="18" charset="0"/>
              </a:rPr>
              <a:t> SHS Guidelines - Programs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and Projects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 </a:t>
            </a:r>
            <a:r>
              <a:rPr lang="en-US" sz="2800" i="1" dirty="0" smtClean="0">
                <a:latin typeface="Cambria" pitchFamily="18" charset="0"/>
              </a:rPr>
              <a:t>-  will  guide the non-</a:t>
            </a:r>
            <a:r>
              <a:rPr lang="en-US" sz="2800" i="1" dirty="0" err="1" smtClean="0">
                <a:latin typeface="Cambria" pitchFamily="18" charset="0"/>
              </a:rPr>
              <a:t>DepED</a:t>
            </a:r>
            <a:r>
              <a:rPr lang="en-US" sz="2800" i="1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schools in transitioning to SHS or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in their decision to offer SHS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-  will guide partnership creation and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pave way for clear arrangements with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with potential external providers</a:t>
            </a:r>
            <a:endParaRPr lang="en-US" sz="2800" i="1" dirty="0">
              <a:latin typeface="Cambria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514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0666934">
            <a:off x="6880999" y="2338351"/>
            <a:ext cx="767935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056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3. </a:t>
            </a:r>
            <a:r>
              <a:rPr lang="en-US" sz="2800" dirty="0" smtClean="0">
                <a:latin typeface="Cambria" pitchFamily="18" charset="0"/>
              </a:rPr>
              <a:t>Voucher Policy – Finance and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Administrations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 -  will be the </a:t>
            </a:r>
            <a:r>
              <a:rPr lang="en-US" sz="2800" dirty="0" err="1" smtClean="0">
                <a:latin typeface="Cambria" pitchFamily="18" charset="0"/>
              </a:rPr>
              <a:t>DepED’s</a:t>
            </a:r>
            <a:r>
              <a:rPr lang="en-US" sz="2800" dirty="0" smtClean="0">
                <a:latin typeface="Cambria" pitchFamily="18" charset="0"/>
              </a:rPr>
              <a:t> mechan</a:t>
            </a:r>
            <a:r>
              <a:rPr lang="en-US" sz="2800" dirty="0" smtClean="0">
                <a:solidFill>
                  <a:schemeClr val="tx1"/>
                </a:solidFill>
                <a:latin typeface="Cambria" pitchFamily="18" charset="0"/>
              </a:rPr>
              <a:t>ism </a:t>
            </a: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  to implement publicly funded and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  privately managed SHS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-  allow the </a:t>
            </a:r>
            <a:r>
              <a:rPr lang="en-US" sz="2800" dirty="0" err="1" smtClean="0">
                <a:latin typeface="Cambria" pitchFamily="18" charset="0"/>
              </a:rPr>
              <a:t>DepED</a:t>
            </a:r>
            <a:r>
              <a:rPr lang="en-US" sz="2800" dirty="0" smtClean="0">
                <a:latin typeface="Cambria" pitchFamily="18" charset="0"/>
              </a:rPr>
              <a:t> to utilize available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capacity in non-</a:t>
            </a:r>
            <a:r>
              <a:rPr lang="en-US" sz="2800" dirty="0" err="1" smtClean="0">
                <a:latin typeface="Cambria" pitchFamily="18" charset="0"/>
              </a:rPr>
              <a:t>DepED</a:t>
            </a:r>
            <a:r>
              <a:rPr lang="en-US" sz="2800" dirty="0" smtClean="0">
                <a:latin typeface="Cambria" pitchFamily="18" charset="0"/>
              </a:rPr>
              <a:t> schools instead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of immediately building more schools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during the transition years from 2016-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 2020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434166">
            <a:off x="6880999" y="1185303"/>
            <a:ext cx="767935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7"/>
          <p:cNvGrpSpPr>
            <a:grpSpLocks/>
          </p:cNvGrpSpPr>
          <p:nvPr/>
        </p:nvGrpSpPr>
        <p:grpSpPr bwMode="auto">
          <a:xfrm>
            <a:off x="7559675" y="5013325"/>
            <a:ext cx="1584325" cy="1773238"/>
            <a:chOff x="7524328" y="5157192"/>
            <a:chExt cx="1584176" cy="1412776"/>
          </a:xfrm>
        </p:grpSpPr>
        <p:grpSp>
          <p:nvGrpSpPr>
            <p:cNvPr id="17414" name="Group 2"/>
            <p:cNvGrpSpPr>
              <a:grpSpLocks/>
            </p:cNvGrpSpPr>
            <p:nvPr/>
          </p:nvGrpSpPr>
          <p:grpSpPr bwMode="auto">
            <a:xfrm>
              <a:off x="7524328" y="5517232"/>
              <a:ext cx="1584176" cy="1052736"/>
              <a:chOff x="0" y="0"/>
              <a:chExt cx="2087" cy="1548"/>
            </a:xfrm>
          </p:grpSpPr>
          <p:sp>
            <p:nvSpPr>
              <p:cNvPr id="17418" name="AutoShape 3"/>
              <p:cNvSpPr>
                <a:spLocks noChangeArrowheads="1"/>
              </p:cNvSpPr>
              <p:nvPr/>
            </p:nvSpPr>
            <p:spPr bwMode="auto">
              <a:xfrm flipV="1">
                <a:off x="0" y="463"/>
                <a:ext cx="2087" cy="10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56 w 21600"/>
                  <a:gd name="T13" fmla="*/ 1951 h 21600"/>
                  <a:gd name="T14" fmla="*/ 19644 w 21600"/>
                  <a:gd name="T15" fmla="*/ 1964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05" y="21600"/>
                    </a:lnTo>
                    <a:lnTo>
                      <a:pt x="2129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round/>
                <a:headEnd/>
                <a:tailEnd/>
              </a:ln>
              <a:scene3d>
                <a:camera prst="legacyObliqueBottom"/>
                <a:lightRig rig="legacyNormal3" dir="b"/>
              </a:scene3d>
              <a:sp3d extrusionH="746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anchor="ctr">
                <a:spAutoFit/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17419" name="Group 4"/>
              <p:cNvGrpSpPr>
                <a:grpSpLocks/>
              </p:cNvGrpSpPr>
              <p:nvPr/>
            </p:nvGrpSpPr>
            <p:grpSpPr bwMode="auto">
              <a:xfrm>
                <a:off x="63" y="0"/>
                <a:ext cx="996" cy="1486"/>
                <a:chOff x="0" y="0"/>
                <a:chExt cx="822" cy="1227"/>
              </a:xfrm>
            </p:grpSpPr>
            <p:sp>
              <p:nvSpPr>
                <p:cNvPr id="17424" name="未知"/>
                <p:cNvSpPr>
                  <a:spLocks/>
                </p:cNvSpPr>
                <p:nvPr/>
              </p:nvSpPr>
              <p:spPr bwMode="auto">
                <a:xfrm>
                  <a:off x="50" y="0"/>
                  <a:ext cx="766" cy="1128"/>
                </a:xfrm>
                <a:custGeom>
                  <a:avLst/>
                  <a:gdLst>
                    <a:gd name="T0" fmla="*/ 25 w 766"/>
                    <a:gd name="T1" fmla="*/ 258 h 1128"/>
                    <a:gd name="T2" fmla="*/ 766 w 766"/>
                    <a:gd name="T3" fmla="*/ 246 h 1128"/>
                    <a:gd name="T4" fmla="*/ 766 w 766"/>
                    <a:gd name="T5" fmla="*/ 1128 h 1128"/>
                    <a:gd name="T6" fmla="*/ 4 w 766"/>
                    <a:gd name="T7" fmla="*/ 1116 h 1128"/>
                    <a:gd name="T8" fmla="*/ 25 w 766"/>
                    <a:gd name="T9" fmla="*/ 258 h 1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6"/>
                    <a:gd name="T16" fmla="*/ 0 h 1128"/>
                    <a:gd name="T17" fmla="*/ 766 w 766"/>
                    <a:gd name="T18" fmla="*/ 1128 h 1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6" h="1128">
                      <a:moveTo>
                        <a:pt x="25" y="258"/>
                      </a:moveTo>
                      <a:cubicBezTo>
                        <a:pt x="163" y="186"/>
                        <a:pt x="499" y="0"/>
                        <a:pt x="766" y="246"/>
                      </a:cubicBezTo>
                      <a:cubicBezTo>
                        <a:pt x="766" y="881"/>
                        <a:pt x="766" y="1128"/>
                        <a:pt x="766" y="1128"/>
                      </a:cubicBezTo>
                      <a:cubicBezTo>
                        <a:pt x="502" y="909"/>
                        <a:pt x="154" y="1035"/>
                        <a:pt x="4" y="1116"/>
                      </a:cubicBezTo>
                      <a:cubicBezTo>
                        <a:pt x="0" y="894"/>
                        <a:pt x="20" y="472"/>
                        <a:pt x="25" y="2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F9F9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25" name="未知"/>
                <p:cNvSpPr>
                  <a:spLocks/>
                </p:cNvSpPr>
                <p:nvPr/>
              </p:nvSpPr>
              <p:spPr bwMode="auto">
                <a:xfrm>
                  <a:off x="0" y="927"/>
                  <a:ext cx="822" cy="300"/>
                </a:xfrm>
                <a:custGeom>
                  <a:avLst/>
                  <a:gdLst>
                    <a:gd name="T0" fmla="*/ 60 w 822"/>
                    <a:gd name="T1" fmla="*/ 174 h 300"/>
                    <a:gd name="T2" fmla="*/ 0 w 822"/>
                    <a:gd name="T3" fmla="*/ 300 h 300"/>
                    <a:gd name="T4" fmla="*/ 702 w 822"/>
                    <a:gd name="T5" fmla="*/ 288 h 300"/>
                    <a:gd name="T6" fmla="*/ 816 w 822"/>
                    <a:gd name="T7" fmla="*/ 294 h 300"/>
                    <a:gd name="T8" fmla="*/ 816 w 822"/>
                    <a:gd name="T9" fmla="*/ 195 h 300"/>
                    <a:gd name="T10" fmla="*/ 60 w 822"/>
                    <a:gd name="T11" fmla="*/ 174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2"/>
                    <a:gd name="T19" fmla="*/ 0 h 300"/>
                    <a:gd name="T20" fmla="*/ 822 w 822"/>
                    <a:gd name="T21" fmla="*/ 300 h 3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2" h="300">
                      <a:moveTo>
                        <a:pt x="60" y="174"/>
                      </a:moveTo>
                      <a:cubicBezTo>
                        <a:pt x="24" y="237"/>
                        <a:pt x="0" y="300"/>
                        <a:pt x="0" y="300"/>
                      </a:cubicBezTo>
                      <a:cubicBezTo>
                        <a:pt x="267" y="150"/>
                        <a:pt x="582" y="180"/>
                        <a:pt x="702" y="288"/>
                      </a:cubicBezTo>
                      <a:cubicBezTo>
                        <a:pt x="754" y="297"/>
                        <a:pt x="780" y="294"/>
                        <a:pt x="816" y="294"/>
                      </a:cubicBezTo>
                      <a:cubicBezTo>
                        <a:pt x="816" y="264"/>
                        <a:pt x="822" y="234"/>
                        <a:pt x="816" y="195"/>
                      </a:cubicBezTo>
                      <a:cubicBezTo>
                        <a:pt x="621" y="0"/>
                        <a:pt x="231" y="87"/>
                        <a:pt x="60" y="1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92929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26" name="未知"/>
                <p:cNvSpPr>
                  <a:spLocks/>
                </p:cNvSpPr>
                <p:nvPr/>
              </p:nvSpPr>
              <p:spPr bwMode="auto">
                <a:xfrm>
                  <a:off x="3" y="249"/>
                  <a:ext cx="75" cy="966"/>
                </a:xfrm>
                <a:custGeom>
                  <a:avLst/>
                  <a:gdLst>
                    <a:gd name="T0" fmla="*/ 75 w 75"/>
                    <a:gd name="T1" fmla="*/ 0 h 966"/>
                    <a:gd name="T2" fmla="*/ 9 w 75"/>
                    <a:gd name="T3" fmla="*/ 162 h 966"/>
                    <a:gd name="T4" fmla="*/ 0 w 75"/>
                    <a:gd name="T5" fmla="*/ 966 h 966"/>
                    <a:gd name="T6" fmla="*/ 69 w 75"/>
                    <a:gd name="T7" fmla="*/ 852 h 966"/>
                    <a:gd name="T8" fmla="*/ 75 w 75"/>
                    <a:gd name="T9" fmla="*/ 0 h 9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966"/>
                    <a:gd name="T17" fmla="*/ 75 w 75"/>
                    <a:gd name="T18" fmla="*/ 966 h 9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966">
                      <a:moveTo>
                        <a:pt x="75" y="0"/>
                      </a:moveTo>
                      <a:lnTo>
                        <a:pt x="9" y="162"/>
                      </a:lnTo>
                      <a:lnTo>
                        <a:pt x="0" y="966"/>
                      </a:lnTo>
                      <a:lnTo>
                        <a:pt x="69" y="85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B4B4B4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420" name="Group 8"/>
              <p:cNvGrpSpPr>
                <a:grpSpLocks/>
              </p:cNvGrpSpPr>
              <p:nvPr/>
            </p:nvGrpSpPr>
            <p:grpSpPr bwMode="auto">
              <a:xfrm>
                <a:off x="1030" y="1"/>
                <a:ext cx="995" cy="1486"/>
                <a:chOff x="0" y="0"/>
                <a:chExt cx="822" cy="1227"/>
              </a:xfrm>
            </p:grpSpPr>
            <p:sp>
              <p:nvSpPr>
                <p:cNvPr id="17421" name="未知"/>
                <p:cNvSpPr>
                  <a:spLocks/>
                </p:cNvSpPr>
                <p:nvPr/>
              </p:nvSpPr>
              <p:spPr bwMode="auto">
                <a:xfrm flipH="1">
                  <a:off x="6" y="0"/>
                  <a:ext cx="766" cy="1128"/>
                </a:xfrm>
                <a:custGeom>
                  <a:avLst/>
                  <a:gdLst>
                    <a:gd name="T0" fmla="*/ 25 w 766"/>
                    <a:gd name="T1" fmla="*/ 258 h 1128"/>
                    <a:gd name="T2" fmla="*/ 766 w 766"/>
                    <a:gd name="T3" fmla="*/ 246 h 1128"/>
                    <a:gd name="T4" fmla="*/ 766 w 766"/>
                    <a:gd name="T5" fmla="*/ 1128 h 1128"/>
                    <a:gd name="T6" fmla="*/ 4 w 766"/>
                    <a:gd name="T7" fmla="*/ 1116 h 1128"/>
                    <a:gd name="T8" fmla="*/ 25 w 766"/>
                    <a:gd name="T9" fmla="*/ 258 h 1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6"/>
                    <a:gd name="T16" fmla="*/ 0 h 1128"/>
                    <a:gd name="T17" fmla="*/ 766 w 766"/>
                    <a:gd name="T18" fmla="*/ 1128 h 1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6" h="1128">
                      <a:moveTo>
                        <a:pt x="25" y="258"/>
                      </a:moveTo>
                      <a:cubicBezTo>
                        <a:pt x="163" y="186"/>
                        <a:pt x="499" y="0"/>
                        <a:pt x="766" y="246"/>
                      </a:cubicBezTo>
                      <a:cubicBezTo>
                        <a:pt x="766" y="881"/>
                        <a:pt x="766" y="1128"/>
                        <a:pt x="766" y="1128"/>
                      </a:cubicBezTo>
                      <a:cubicBezTo>
                        <a:pt x="502" y="909"/>
                        <a:pt x="154" y="1035"/>
                        <a:pt x="4" y="1116"/>
                      </a:cubicBezTo>
                      <a:cubicBezTo>
                        <a:pt x="0" y="894"/>
                        <a:pt x="20" y="472"/>
                        <a:pt x="25" y="25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F9F9F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22" name="未知"/>
                <p:cNvSpPr>
                  <a:spLocks/>
                </p:cNvSpPr>
                <p:nvPr/>
              </p:nvSpPr>
              <p:spPr bwMode="auto">
                <a:xfrm flipH="1">
                  <a:off x="0" y="927"/>
                  <a:ext cx="822" cy="300"/>
                </a:xfrm>
                <a:custGeom>
                  <a:avLst/>
                  <a:gdLst>
                    <a:gd name="T0" fmla="*/ 60 w 822"/>
                    <a:gd name="T1" fmla="*/ 174 h 300"/>
                    <a:gd name="T2" fmla="*/ 0 w 822"/>
                    <a:gd name="T3" fmla="*/ 300 h 300"/>
                    <a:gd name="T4" fmla="*/ 702 w 822"/>
                    <a:gd name="T5" fmla="*/ 288 h 300"/>
                    <a:gd name="T6" fmla="*/ 816 w 822"/>
                    <a:gd name="T7" fmla="*/ 294 h 300"/>
                    <a:gd name="T8" fmla="*/ 816 w 822"/>
                    <a:gd name="T9" fmla="*/ 195 h 300"/>
                    <a:gd name="T10" fmla="*/ 60 w 822"/>
                    <a:gd name="T11" fmla="*/ 174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2"/>
                    <a:gd name="T19" fmla="*/ 0 h 300"/>
                    <a:gd name="T20" fmla="*/ 822 w 822"/>
                    <a:gd name="T21" fmla="*/ 300 h 3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2" h="300">
                      <a:moveTo>
                        <a:pt x="60" y="174"/>
                      </a:moveTo>
                      <a:cubicBezTo>
                        <a:pt x="24" y="237"/>
                        <a:pt x="0" y="300"/>
                        <a:pt x="0" y="300"/>
                      </a:cubicBezTo>
                      <a:cubicBezTo>
                        <a:pt x="267" y="150"/>
                        <a:pt x="582" y="180"/>
                        <a:pt x="702" y="288"/>
                      </a:cubicBezTo>
                      <a:cubicBezTo>
                        <a:pt x="754" y="297"/>
                        <a:pt x="780" y="294"/>
                        <a:pt x="816" y="294"/>
                      </a:cubicBezTo>
                      <a:cubicBezTo>
                        <a:pt x="816" y="264"/>
                        <a:pt x="822" y="234"/>
                        <a:pt x="816" y="195"/>
                      </a:cubicBezTo>
                      <a:cubicBezTo>
                        <a:pt x="621" y="0"/>
                        <a:pt x="231" y="87"/>
                        <a:pt x="60" y="17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92929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423" name="未知"/>
                <p:cNvSpPr>
                  <a:spLocks/>
                </p:cNvSpPr>
                <p:nvPr/>
              </p:nvSpPr>
              <p:spPr bwMode="auto">
                <a:xfrm flipH="1">
                  <a:off x="744" y="249"/>
                  <a:ext cx="75" cy="966"/>
                </a:xfrm>
                <a:custGeom>
                  <a:avLst/>
                  <a:gdLst>
                    <a:gd name="T0" fmla="*/ 75 w 75"/>
                    <a:gd name="T1" fmla="*/ 0 h 966"/>
                    <a:gd name="T2" fmla="*/ 9 w 75"/>
                    <a:gd name="T3" fmla="*/ 162 h 966"/>
                    <a:gd name="T4" fmla="*/ 0 w 75"/>
                    <a:gd name="T5" fmla="*/ 966 h 966"/>
                    <a:gd name="T6" fmla="*/ 69 w 75"/>
                    <a:gd name="T7" fmla="*/ 852 h 966"/>
                    <a:gd name="T8" fmla="*/ 75 w 75"/>
                    <a:gd name="T9" fmla="*/ 0 h 9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966"/>
                    <a:gd name="T17" fmla="*/ 75 w 75"/>
                    <a:gd name="T18" fmla="*/ 966 h 9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966">
                      <a:moveTo>
                        <a:pt x="75" y="0"/>
                      </a:moveTo>
                      <a:lnTo>
                        <a:pt x="9" y="162"/>
                      </a:lnTo>
                      <a:lnTo>
                        <a:pt x="0" y="966"/>
                      </a:lnTo>
                      <a:lnTo>
                        <a:pt x="69" y="85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C0C0C0"/>
                    </a:gs>
                    <a:gs pos="100000">
                      <a:srgbClr val="92929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pic>
          <p:nvPicPr>
            <p:cNvPr id="17415" name="Picture 2" descr="C:\Documents and Settings\Administrator\My Documents\My Pictures\New LOGO D.E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5805264"/>
              <a:ext cx="469900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5" descr="图片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5157192"/>
              <a:ext cx="871736" cy="87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5805264"/>
              <a:ext cx="571500" cy="50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Rectangle 15"/>
          <p:cNvSpPr>
            <a:spLocks noChangeArrowheads="1"/>
          </p:cNvSpPr>
          <p:nvPr/>
        </p:nvSpPr>
        <p:spPr bwMode="auto">
          <a:xfrm>
            <a:off x="3429000" y="533400"/>
            <a:ext cx="275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PH" sz="3600" b="1"/>
              <a:t>DepED Vision</a:t>
            </a:r>
            <a:endParaRPr lang="en-US" sz="3600"/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685800" y="1295400"/>
            <a:ext cx="80010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PH" sz="2800">
                <a:latin typeface="Helvetica-Light"/>
              </a:rPr>
              <a:t>We dream of Filipinos</a:t>
            </a:r>
          </a:p>
          <a:p>
            <a:pPr algn="ctr"/>
            <a:r>
              <a:rPr lang="en-PH" sz="2800">
                <a:latin typeface="Helvetica-Light"/>
              </a:rPr>
              <a:t>who passionately love their country</a:t>
            </a:r>
          </a:p>
          <a:p>
            <a:pPr algn="ctr"/>
            <a:r>
              <a:rPr lang="en-PH" sz="2800">
                <a:latin typeface="Helvetica-Light"/>
              </a:rPr>
              <a:t>and whose values and competencies</a:t>
            </a:r>
          </a:p>
          <a:p>
            <a:pPr algn="ctr"/>
            <a:r>
              <a:rPr lang="en-PH" sz="2800">
                <a:latin typeface="Helvetica-Light"/>
              </a:rPr>
              <a:t>enable them to realize their full potential</a:t>
            </a:r>
          </a:p>
          <a:p>
            <a:pPr algn="ctr"/>
            <a:r>
              <a:rPr lang="en-PH" sz="2800">
                <a:latin typeface="Helvetica-Light"/>
              </a:rPr>
              <a:t>and contribute meaningfully to building the nation.</a:t>
            </a:r>
          </a:p>
          <a:p>
            <a:pPr algn="ctr">
              <a:spcBef>
                <a:spcPts val="1800"/>
              </a:spcBef>
            </a:pPr>
            <a:r>
              <a:rPr lang="en-PH" sz="2800">
                <a:latin typeface="Helvetica-Light"/>
              </a:rPr>
              <a:t>As a learner-centered public institution,              the Department of Education</a:t>
            </a:r>
          </a:p>
          <a:p>
            <a:pPr algn="ctr"/>
            <a:r>
              <a:rPr lang="en-PH" sz="2800">
                <a:latin typeface="Helvetica-Light"/>
              </a:rPr>
              <a:t>consistently improves itself</a:t>
            </a:r>
          </a:p>
          <a:p>
            <a:pPr algn="ctr"/>
            <a:r>
              <a:rPr lang="en-PH" sz="2800">
                <a:latin typeface="Helvetica-Light"/>
              </a:rPr>
              <a:t>to better serve its stakeholders.</a:t>
            </a:r>
            <a:endParaRPr lang="en-PH" sz="2800"/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5943600" y="64881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-2013</a:t>
            </a:r>
          </a:p>
        </p:txBody>
      </p:sp>
    </p:spTree>
    <p:extLst>
      <p:ext uri="{BB962C8B-B14F-4D97-AF65-F5344CB8AC3E}">
        <p14:creationId xmlns:p14="http://schemas.microsoft.com/office/powerpoint/2010/main" val="41500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056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4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en-US" sz="2800" dirty="0" smtClean="0">
                <a:latin typeface="Cambria" pitchFamily="18" charset="0"/>
              </a:rPr>
              <a:t>Grade 10 Certificate, Grade 12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Certificate/Diploma and TESD   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Implications– EXECOM and </a:t>
            </a:r>
            <a:r>
              <a:rPr lang="en-US" sz="2800" dirty="0" err="1" smtClean="0">
                <a:latin typeface="Cambria" pitchFamily="18" charset="0"/>
              </a:rPr>
              <a:t>ProgCom</a:t>
            </a:r>
            <a:endParaRPr lang="en-US" sz="2800" dirty="0" smtClean="0">
              <a:latin typeface="Cambria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 -  </a:t>
            </a:r>
            <a:r>
              <a:rPr lang="en-US" sz="2800" i="1" dirty="0" smtClean="0">
                <a:latin typeface="Cambria" pitchFamily="18" charset="0"/>
              </a:rPr>
              <a:t>will affect demand for SHS and is still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being reviewed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6200000">
            <a:off x="6919476" y="2542484"/>
            <a:ext cx="767935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68580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5. </a:t>
            </a:r>
            <a:r>
              <a:rPr lang="en-US" sz="2800" dirty="0" smtClean="0">
                <a:latin typeface="Cambria" pitchFamily="18" charset="0"/>
              </a:rPr>
              <a:t>Criteria for locating </a:t>
            </a:r>
            <a:r>
              <a:rPr lang="en-US" sz="2800" dirty="0" err="1" smtClean="0">
                <a:latin typeface="Cambria" pitchFamily="18" charset="0"/>
              </a:rPr>
              <a:t>DepED</a:t>
            </a:r>
            <a:r>
              <a:rPr lang="en-US" sz="2800" dirty="0" smtClean="0">
                <a:latin typeface="Cambria" pitchFamily="18" charset="0"/>
              </a:rPr>
              <a:t> SHS-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Regional Operations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 -  </a:t>
            </a:r>
            <a:r>
              <a:rPr lang="en-US" sz="2800" i="1" dirty="0" smtClean="0">
                <a:latin typeface="Cambria" pitchFamily="18" charset="0"/>
              </a:rPr>
              <a:t>will depend on whether the SHS will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latin typeface="Cambria" pitchFamily="18" charset="0"/>
              </a:rPr>
              <a:t> </a:t>
            </a:r>
            <a:r>
              <a:rPr lang="en-US" sz="2800" i="1" dirty="0" smtClean="0">
                <a:latin typeface="Cambria" pitchFamily="18" charset="0"/>
              </a:rPr>
              <a:t>       be an existing school or in a new scho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</a:rPr>
              <a:t>ol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-  Factors to consider: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a.  Internal capacity of the school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b.  Strategic location, accessibility,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     commute time, and distance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c.  Potential partnerships and potential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     demand creation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d.  Whether certain existing schools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     can still accommodate more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     enrolment</a:t>
            </a:r>
          </a:p>
          <a:p>
            <a:pPr marL="68580" indent="0">
              <a:spcBef>
                <a:spcPts val="0"/>
              </a:spcBef>
              <a:buNone/>
            </a:pPr>
            <a:endParaRPr lang="en-US" sz="28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2541404">
            <a:off x="6335874" y="704277"/>
            <a:ext cx="767935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5 POLICY DECISIONS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68580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000" i="1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e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.  Locating potential new school sites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f.  Faculty availability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g.  Facility requirement and revisiting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i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Cambria" pitchFamily="18" charset="0"/>
              </a:rPr>
              <a:t>        classroom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74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19434166">
            <a:off x="6880999" y="1185303"/>
            <a:ext cx="767935" cy="3283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INTERNAL AND EXTERNAL ASSESSMENTS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019800" cy="4800600"/>
          </a:xfrm>
        </p:spPr>
        <p:txBody>
          <a:bodyPr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Primary objectives:</a:t>
            </a:r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To start creating operational plan at the regional/division level for     elements we can determine now</a:t>
            </a:r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To provide tools in creating demand projections and necessary supply for SHS provision</a:t>
            </a:r>
          </a:p>
          <a:p>
            <a:pPr marL="58293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latin typeface="Cambria" pitchFamily="18" charset="0"/>
              </a:rPr>
              <a:t>To start actively engaging external stakeholders, who are crucial partners in implementing SHS</a:t>
            </a:r>
          </a:p>
          <a:p>
            <a:pPr marL="68580" indent="0">
              <a:spcBef>
                <a:spcPts val="0"/>
              </a:spcBef>
              <a:buNone/>
            </a:pPr>
            <a:endParaRPr lang="en-US" sz="2800" dirty="0" smtClean="0">
              <a:latin typeface="Cambria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      </a:t>
            </a:r>
            <a:endParaRPr lang="en-US" sz="2800" dirty="0">
              <a:latin typeface="Cambria" pitchFamily="18" charset="0"/>
            </a:endParaRP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 smtClean="0">
                <a:latin typeface="Cambria" pitchFamily="18" charset="0"/>
              </a:rPr>
              <a:t> 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6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553736"/>
            <a:ext cx="7024744" cy="64666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Cambria" pitchFamily="18" charset="0"/>
              </a:rPr>
              <a:t>TIMELINE &amp; ACTION STEPS</a:t>
            </a:r>
            <a:endParaRPr lang="en-US" sz="44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819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3200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8736"/>
            <a:ext cx="77724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SHS PRE-PLANNING INTEGRATED WITH THE FY 2015 PLANNING CYCLE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46664"/>
          </a:xfrm>
        </p:spPr>
        <p:txBody>
          <a:bodyPr>
            <a:no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Cambria" pitchFamily="18" charset="0"/>
              </a:rPr>
              <a:t>SHS PRE-PLANNING INTEGRATED WITH THE FY 2015 PLANNING CYCLE</a:t>
            </a:r>
            <a:endParaRPr lang="en-US" sz="25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971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287382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SHS IMPLEMENTATION ROADMAP TO 2016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2825"/>
            <a:ext cx="2286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1"/>
            <a:ext cx="2495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600200"/>
            <a:ext cx="213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62000"/>
            <a:ext cx="78200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8736"/>
            <a:ext cx="7924800" cy="646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KEY QUESTIONS FOR INTERNAL ASSESSMENT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76374"/>
            <a:ext cx="67056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PH" b="1" smtClean="0"/>
              <a:t>DepED Mission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304800" y="882650"/>
            <a:ext cx="8534400" cy="5670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PH" sz="2500" b="1" smtClean="0">
              <a:latin typeface="Tw Cen MT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PH" sz="2500" b="1" smtClean="0">
                <a:latin typeface="Tw Cen MT" pitchFamily="34" charset="0"/>
              </a:rPr>
              <a:t>To protect and promote the right of every Filipino to quality, equitable, culture-based and complete basic education where:</a:t>
            </a:r>
          </a:p>
          <a:p>
            <a:pPr>
              <a:buFont typeface="Wingdings 2" pitchFamily="18" charset="2"/>
              <a:buNone/>
            </a:pPr>
            <a:endParaRPr lang="en-PH" sz="2500" b="1" smtClean="0">
              <a:latin typeface="Tw Cen MT" pitchFamily="34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Wingdings" pitchFamily="2" charset="2"/>
              <a:buChar char=""/>
            </a:pPr>
            <a:r>
              <a:rPr lang="en-PH" sz="2500" b="1" smtClean="0">
                <a:latin typeface="Tw Cen MT" pitchFamily="34" charset="0"/>
              </a:rPr>
              <a:t>Students learn in a child-friendly, gender-sensitive, 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r>
              <a:rPr lang="en-PH" sz="2500" b="1" smtClean="0">
                <a:latin typeface="Tw Cen MT" pitchFamily="34" charset="0"/>
              </a:rPr>
              <a:t>      safe and motivating environment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endParaRPr lang="en-PH" sz="2500" b="1" smtClean="0">
              <a:latin typeface="Tw Cen MT" pitchFamily="34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Wingdings" pitchFamily="2" charset="2"/>
              <a:buChar char=""/>
            </a:pPr>
            <a:r>
              <a:rPr lang="en-PH" sz="2500" b="1" smtClean="0">
                <a:latin typeface="Tw Cen MT" pitchFamily="34" charset="0"/>
              </a:rPr>
              <a:t>Teachers facilitate learning and constantly nurture every learner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096000" y="6553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-2013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7336"/>
            <a:ext cx="6934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SENIOR HIGH SCHOOL PROJECTIONS (Pro) TOOL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34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9067800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2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OTHER DATA &amp; ACTION STEPS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8249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Refer to ASEC Reynaldo D. </a:t>
            </a:r>
            <a:r>
              <a:rPr lang="en-US" sz="2400" dirty="0" err="1" smtClean="0">
                <a:latin typeface="Cambria" pitchFamily="18" charset="0"/>
              </a:rPr>
              <a:t>Laguda’s</a:t>
            </a:r>
            <a:r>
              <a:rPr lang="en-US" sz="2400" dirty="0" smtClean="0">
                <a:latin typeface="Cambria" pitchFamily="18" charset="0"/>
              </a:rPr>
              <a:t> letter to ICT Coordinators</a:t>
            </a:r>
          </a:p>
          <a:p>
            <a:r>
              <a:rPr lang="en-US" sz="24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(next slide) 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10817" r="4555" b="8277"/>
          <a:stretch/>
        </p:blipFill>
        <p:spPr bwMode="auto">
          <a:xfrm>
            <a:off x="76200" y="76200"/>
            <a:ext cx="8915400" cy="67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BUILDABLE SPACE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Table C of Gov’t. Elementary School Profile for the EBEIS, </a:t>
            </a:r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</a:rPr>
              <a:t>is the buildable space viable for building SHS? Can each school still absorb incremental enrolment?</a:t>
            </a:r>
          </a:p>
          <a:p>
            <a:endParaRPr lang="en-US" sz="2400" i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Identify a list of existing schools with buildable space that are viable for SHS placement while considering factors like present enrolment, classroom deterioration, disaster risks, etc.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1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05375"/>
              </p:ext>
            </p:extLst>
          </p:nvPr>
        </p:nvGraphicFramePr>
        <p:xfrm>
          <a:off x="152400" y="304800"/>
          <a:ext cx="8839200" cy="6324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  <a:gridCol w="441960"/>
                <a:gridCol w="236295"/>
                <a:gridCol w="205665"/>
                <a:gridCol w="441960"/>
                <a:gridCol w="441960"/>
                <a:gridCol w="441960"/>
                <a:gridCol w="390909"/>
                <a:gridCol w="51051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  <a:gridCol w="441960"/>
              </a:tblGrid>
              <a:tr h="329272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5736">
                <a:tc gridSpan="19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Table C6. BUILDABLE SPACE FOR ADDITIONAL 7x9 CLASSROOMS, 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3019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SY 2012-2013 (As of March 31, 2013)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5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18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Does the school have available buildable space for additional 7x9 classrooms </a:t>
                      </a:r>
                      <a:r>
                        <a:rPr lang="en-US" sz="1800" u="none" strike="noStrike" dirty="0" smtClean="0">
                          <a:effectLst/>
                        </a:rPr>
                        <a:t>on a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vacant lot?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52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effectLst/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Yes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effectLst/>
                        <a:latin typeface="Wingding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 dirty="0">
                        <a:effectLst/>
                        <a:latin typeface="Wingding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No</a:t>
                      </a:r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62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1" i="1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effectLst/>
                        <a:latin typeface="Wingding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effectLst/>
                        <a:latin typeface="Wingding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800" b="0" i="0" u="none" strike="noStrike">
                        <a:effectLst/>
                        <a:latin typeface="Wingding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If Yes, how many additional 7x9 classrooms can be constructed?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________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58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5736">
                <a:tc gridSpan="19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BUILDABLE SPACE FOR ADDITIONAL 7x9 CLASSROOMS (Table C6)</a:t>
                      </a:r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30199">
                <a:tc gridSpan="2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Indicate the number of 7x9 classrooms that can be constructed in the available space in the school site.</a:t>
                      </a:r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73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9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934200" cy="646664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</a:rPr>
              <a:t>POTENTIAL NEW SCHOOL SITES</a:t>
            </a:r>
            <a:endParaRPr lang="en-US" sz="3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mbria" pitchFamily="18" charset="0"/>
              </a:rPr>
              <a:t>Are there potential new school sites where the Department can build SHS?  Are these areas optimal and in good proximity to our learners?   </a:t>
            </a:r>
          </a:p>
          <a:p>
            <a:endParaRPr lang="en-US" sz="2400" i="1" dirty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Tabulate the following data</a:t>
            </a:r>
          </a:p>
          <a:p>
            <a:endParaRPr lang="en-US" sz="2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19506"/>
              </p:ext>
            </p:extLst>
          </p:nvPr>
        </p:nvGraphicFramePr>
        <p:xfrm>
          <a:off x="609600" y="3048000"/>
          <a:ext cx="7772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73152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1" y="1066800"/>
            <a:ext cx="8006369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8736"/>
            <a:ext cx="8077200" cy="646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KEY QUESTIONS FOR EXTERNAL ASSESSMENT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1"/>
            <a:ext cx="86105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304800" y="882650"/>
            <a:ext cx="8534400" cy="56705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PH" sz="2500" b="1" smtClean="0">
              <a:latin typeface="Tw Cen MT" pitchFamily="34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Wingdings" pitchFamily="2" charset="2"/>
              <a:buChar char=""/>
            </a:pPr>
            <a:r>
              <a:rPr lang="en-PH" sz="2500" smtClean="0">
                <a:latin typeface="Tw Cen MT" pitchFamily="34" charset="0"/>
              </a:rPr>
              <a:t>Administrators and staff, as stewards of the institution, 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r>
              <a:rPr lang="en-PH" sz="2500" smtClean="0">
                <a:latin typeface="Tw Cen MT" pitchFamily="34" charset="0"/>
              </a:rPr>
              <a:t>     ensure an </a:t>
            </a:r>
            <a:r>
              <a:rPr lang="en-PH" sz="2500" b="1" smtClean="0">
                <a:latin typeface="Tw Cen MT" pitchFamily="34" charset="0"/>
              </a:rPr>
              <a:t>enabling and supportive environment 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r>
              <a:rPr lang="en-PH" sz="2500" b="1" smtClean="0">
                <a:latin typeface="Tw Cen MT" pitchFamily="34" charset="0"/>
              </a:rPr>
              <a:t>     </a:t>
            </a:r>
            <a:r>
              <a:rPr lang="en-PH" sz="2500" smtClean="0">
                <a:latin typeface="Tw Cen MT" pitchFamily="34" charset="0"/>
              </a:rPr>
              <a:t>for effective learning to happen.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endParaRPr lang="en-PH" sz="2500" smtClean="0">
              <a:latin typeface="Tw Cen MT" pitchFamily="34" charset="0"/>
            </a:endParaRP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Wingdings" pitchFamily="2" charset="2"/>
              <a:buChar char=""/>
            </a:pPr>
            <a:r>
              <a:rPr lang="en-PH" sz="2500" smtClean="0">
                <a:latin typeface="Tw Cen MT" pitchFamily="34" charset="0"/>
              </a:rPr>
              <a:t>Family, community and other </a:t>
            </a:r>
            <a:r>
              <a:rPr lang="en-PH" sz="2500" b="1" smtClean="0">
                <a:latin typeface="Tw Cen MT" pitchFamily="34" charset="0"/>
              </a:rPr>
              <a:t>stakeholders are 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r>
              <a:rPr lang="en-PH" sz="2500" b="1" smtClean="0">
                <a:latin typeface="Tw Cen MT" pitchFamily="34" charset="0"/>
              </a:rPr>
              <a:t>      actively engaged and share responsibility for </a:t>
            </a:r>
          </a:p>
          <a:p>
            <a:pPr marL="914400" lvl="1" indent="-457200">
              <a:spcBef>
                <a:spcPts val="1200"/>
              </a:spcBef>
              <a:buClr>
                <a:srgbClr val="F3A447"/>
              </a:buClr>
              <a:buFont typeface="Arial" pitchFamily="34" charset="0"/>
              <a:buNone/>
            </a:pPr>
            <a:r>
              <a:rPr lang="en-PH" sz="2500" b="1" smtClean="0">
                <a:latin typeface="Tw Cen MT" pitchFamily="34" charset="0"/>
              </a:rPr>
              <a:t>      developing life-long learners.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096000" y="6553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-2013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48736"/>
            <a:ext cx="8077200" cy="64666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mbria" pitchFamily="18" charset="0"/>
              </a:rPr>
              <a:t>SPECIFIC QUESTIONS TO EXTERNAL STAKEHOLDERS?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1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PH" b="1" smtClean="0"/>
              <a:t>DepED Core Values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8382000" cy="5577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09800"/>
                <a:gridCol w="2133600"/>
                <a:gridCol w="20574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Maka</a:t>
                      </a:r>
                      <a:r>
                        <a:rPr lang="en-PH" sz="2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Diyos</a:t>
                      </a:r>
                      <a:endParaRPr lang="en-PH" sz="2800" dirty="0">
                        <a:solidFill>
                          <a:srgbClr val="0070C0"/>
                        </a:solidFill>
                        <a:latin typeface="Tw Cen MT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Maka</a:t>
                      </a:r>
                      <a:r>
                        <a:rPr lang="en-PH" sz="2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tao</a:t>
                      </a:r>
                      <a:endParaRPr lang="en-PH" sz="2800" dirty="0">
                        <a:solidFill>
                          <a:srgbClr val="0070C0"/>
                        </a:solidFill>
                        <a:latin typeface="Tw Cen MT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Maka-kalikasan</a:t>
                      </a:r>
                      <a:endParaRPr lang="en-PH" sz="2800" dirty="0">
                        <a:solidFill>
                          <a:srgbClr val="0070C0"/>
                        </a:solidFill>
                        <a:latin typeface="Tw Cen MT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Maka</a:t>
                      </a:r>
                      <a:r>
                        <a:rPr lang="en-PH" sz="2800" dirty="0" smtClean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  <a:p>
                      <a:pPr algn="ctr"/>
                      <a:r>
                        <a:rPr lang="en-PH" sz="2800" dirty="0" err="1" smtClean="0">
                          <a:solidFill>
                            <a:srgbClr val="0070C0"/>
                          </a:solidFill>
                        </a:rPr>
                        <a:t>bansa</a:t>
                      </a:r>
                      <a:endParaRPr lang="en-PH" sz="2800" dirty="0">
                        <a:solidFill>
                          <a:srgbClr val="0070C0"/>
                        </a:solidFill>
                        <a:latin typeface="Tw Cen MT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Pananampalataya</a:t>
                      </a:r>
                      <a:r>
                        <a:rPr lang="en-PH" sz="2000" dirty="0" smtClean="0"/>
                        <a:t> 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Pagdama</a:t>
                      </a:r>
                      <a:r>
                        <a:rPr lang="en-PH" sz="2000" dirty="0" smtClean="0"/>
                        <a:t> at </a:t>
                      </a:r>
                    </a:p>
                    <a:p>
                      <a:pPr algn="ctr"/>
                      <a:r>
                        <a:rPr lang="en-PH" sz="2000" dirty="0" err="1" smtClean="0"/>
                        <a:t>pag-unawa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sa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damdamin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iba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Pagpapahalaga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sa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kalikasan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Pananagutang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panlipunan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Pag-asa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Paggalang</a:t>
                      </a:r>
                      <a:r>
                        <a:rPr lang="en-PH" sz="2000" baseline="0" dirty="0" smtClean="0"/>
                        <a:t> 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Pangangalaga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kapaligiran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Pagkakapantay-pantay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lahat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tao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Pagmamahal</a:t>
                      </a:r>
                      <a:r>
                        <a:rPr lang="en-PH" sz="2000" baseline="0" dirty="0" smtClean="0"/>
                        <a:t> 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Kabutihan</a:t>
                      </a:r>
                      <a:r>
                        <a:rPr lang="en-PH" sz="2000" dirty="0" smtClean="0"/>
                        <a:t> 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Pagmamalasakit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sa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kabutihan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ng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nakararami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Espirituwalidad</a:t>
                      </a:r>
                      <a:r>
                        <a:rPr lang="en-PH" sz="2000" dirty="0" smtClean="0"/>
                        <a:t> 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000" dirty="0" err="1" smtClean="0"/>
                        <a:t>Pagmamalasakit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sa</a:t>
                      </a:r>
                      <a:r>
                        <a:rPr lang="en-PH" sz="2000" dirty="0" smtClean="0"/>
                        <a:t> </a:t>
                      </a:r>
                      <a:r>
                        <a:rPr lang="en-PH" sz="2000" dirty="0" err="1" smtClean="0"/>
                        <a:t>kapwa</a:t>
                      </a:r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en-PH" sz="2000" dirty="0" smtClean="0">
                        <a:latin typeface="Tw Cen MT" pitchFamily="34" charset="0"/>
                      </a:endParaRPr>
                    </a:p>
                    <a:p>
                      <a:pPr algn="ctr"/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PH" sz="2000" dirty="0">
                        <a:latin typeface="Tw Cen MT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58000" y="63246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-2013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19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72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432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710" y="376918"/>
            <a:ext cx="71628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/>
              <a:t>PHASED IMPLEMENTATION  OF K TO 12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077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80" name="Picture 3" descr="KAGAWARANNGEDUKASY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" y="304800"/>
            <a:ext cx="11017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667000"/>
            <a:ext cx="1752600" cy="304800"/>
          </a:xfrm>
          <a:prstGeom prst="rect">
            <a:avLst/>
          </a:prstGeom>
        </p:spPr>
        <p:txBody>
          <a:bodyPr bIns="91440"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       October 2010-May 2012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53200" y="2667000"/>
            <a:ext cx="1752600" cy="304800"/>
          </a:xfrm>
          <a:prstGeom prst="rect">
            <a:avLst/>
          </a:prstGeom>
        </p:spPr>
        <p:txBody>
          <a:bodyPr bIns="91440"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+mj-lt"/>
                <a:ea typeface="+mj-ea"/>
                <a:cs typeface="+mj-cs"/>
              </a:rPr>
              <a:t>      June 2018-May 2023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0" y="2667000"/>
            <a:ext cx="1752600" cy="304800"/>
          </a:xfrm>
          <a:prstGeom prst="rect">
            <a:avLst/>
          </a:prstGeom>
        </p:spPr>
        <p:txBody>
          <a:bodyPr bIns="91440"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+mj-lt"/>
                <a:ea typeface="+mj-ea"/>
                <a:cs typeface="+mj-cs"/>
              </a:rPr>
              <a:t>       June 2016-May 2018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2667000"/>
            <a:ext cx="1752600" cy="304800"/>
          </a:xfrm>
          <a:prstGeom prst="rect">
            <a:avLst/>
          </a:prstGeom>
        </p:spPr>
        <p:txBody>
          <a:bodyPr bIns="91440"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100" dirty="0">
                <a:latin typeface="+mj-lt"/>
                <a:ea typeface="+mj-ea"/>
                <a:cs typeface="+mj-cs"/>
              </a:rPr>
              <a:t>       June 2012-May 2016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0"/>
            <a:ext cx="2133600" cy="33528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200" y="3352800"/>
            <a:ext cx="1752600" cy="609600"/>
          </a:xfrm>
          <a:prstGeom prst="rect">
            <a:avLst/>
          </a:prstGeom>
        </p:spPr>
        <p:txBody>
          <a:bodyPr bIns="91440"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Universal Kinder Implementation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400" y="4572000"/>
            <a:ext cx="1752600" cy="990600"/>
          </a:xfrm>
          <a:prstGeom prst="rect">
            <a:avLst/>
          </a:prstGeom>
        </p:spPr>
        <p:txBody>
          <a:bodyPr bIns="91440"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Enactment of Universal Kindergarten Law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95600" y="3276600"/>
            <a:ext cx="1752600" cy="838200"/>
          </a:xfrm>
          <a:prstGeom prst="rect">
            <a:avLst/>
          </a:prstGeom>
        </p:spPr>
        <p:txBody>
          <a:bodyPr bIns="91440" anchor="b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Migration of Grade 1 and 7 (roll forward)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895600" y="4191000"/>
            <a:ext cx="1752600" cy="4572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SHS Modeling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895600" y="4724400"/>
            <a:ext cx="1752600" cy="990600"/>
          </a:xfrm>
          <a:prstGeom prst="rect">
            <a:avLst/>
          </a:prstGeom>
        </p:spPr>
        <p:txBody>
          <a:bodyPr bIns="9144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Enactment of K to 12 Basic Education Law</a:t>
            </a:r>
          </a:p>
        </p:txBody>
      </p:sp>
      <p:pic>
        <p:nvPicPr>
          <p:cNvPr id="50191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76800"/>
            <a:ext cx="342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7086600" y="3276600"/>
            <a:ext cx="1752600" cy="990600"/>
          </a:xfrm>
          <a:prstGeom prst="rect">
            <a:avLst/>
          </a:prstGeom>
        </p:spPr>
        <p:txBody>
          <a:bodyPr bIns="91440"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Complete migration of K to 12 basic education curriculum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953000" y="4572000"/>
            <a:ext cx="2209800" cy="1066800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atin typeface="+mj-lt"/>
                <a:ea typeface="+mj-ea"/>
                <a:cs typeface="+mj-cs"/>
              </a:rPr>
              <a:t>Complete migration to new elementary curriculum including Grades 5 and 6</a:t>
            </a:r>
          </a:p>
        </p:txBody>
      </p:sp>
      <p:pic>
        <p:nvPicPr>
          <p:cNvPr id="50198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00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9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300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4953000" y="3124200"/>
            <a:ext cx="1752600" cy="990600"/>
          </a:xfrm>
          <a:prstGeom prst="rect">
            <a:avLst/>
          </a:prstGeom>
        </p:spPr>
        <p:txBody>
          <a:bodyPr bIns="91440" anchor="b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Grades 11 and 12 implementation in public schools</a:t>
            </a:r>
          </a:p>
        </p:txBody>
      </p:sp>
      <p:pic>
        <p:nvPicPr>
          <p:cNvPr id="50201" name="Picture 3" descr="C:\Documents and Settings\DepEd - Rizal\My Documents\My Pictures\fla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3000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304800" y="6096000"/>
            <a:ext cx="2209800" cy="4572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K</a:t>
            </a:r>
            <a:r>
              <a:rPr lang="en-US" sz="16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 to </a:t>
            </a:r>
            <a:r>
              <a:rPr lang="en-US" sz="28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12</a:t>
            </a:r>
            <a:endParaRPr lang="en-US" sz="1600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1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j-ea"/>
                <a:cs typeface="+mj-cs"/>
              </a:rPr>
              <a:t>Basic Education Program</a:t>
            </a:r>
          </a:p>
        </p:txBody>
      </p:sp>
      <p:pic>
        <p:nvPicPr>
          <p:cNvPr id="50203" name="Picture 3" descr="C:\Documents and Settings\DepEd - Rizal\My Documents\My Pictures\EFA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4495800" y="6248400"/>
            <a:ext cx="3276600" cy="381000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Social Development Committee—Cabinet Level Meeting/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9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August 15, 2011</a:t>
            </a:r>
          </a:p>
        </p:txBody>
      </p:sp>
    </p:spTree>
    <p:extLst>
      <p:ext uri="{BB962C8B-B14F-4D97-AF65-F5344CB8AC3E}">
        <p14:creationId xmlns:p14="http://schemas.microsoft.com/office/powerpoint/2010/main" val="22284433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</TotalTime>
  <Words>1328</Words>
  <Application>Microsoft Office PowerPoint</Application>
  <PresentationFormat>On-screen Show (4:3)</PresentationFormat>
  <Paragraphs>280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Austin</vt:lpstr>
      <vt:lpstr>PowerPoint Presentation</vt:lpstr>
      <vt:lpstr>PowerPoint Presentation</vt:lpstr>
      <vt:lpstr>DepED Mission</vt:lpstr>
      <vt:lpstr>PowerPoint Presentation</vt:lpstr>
      <vt:lpstr>DepED Core Values</vt:lpstr>
      <vt:lpstr>PowerPoint Presentation</vt:lpstr>
      <vt:lpstr>PowerPoint Presentation</vt:lpstr>
      <vt:lpstr>PowerPoint Presentation</vt:lpstr>
      <vt:lpstr>PHASED IMPLEMENTATION  OF K TO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2015 BUDGET PLANNING CYCLE &amp; PRE-PLANNING FOR SHS</vt:lpstr>
      <vt:lpstr>GEARING UP FOR SHS IMPLEMENTATION</vt:lpstr>
      <vt:lpstr>5 POLICY DECISIONS</vt:lpstr>
      <vt:lpstr>5 POLICY DECISIONS</vt:lpstr>
      <vt:lpstr>5 POLICY DECISIONS</vt:lpstr>
      <vt:lpstr>5 POLICY DECISIONS</vt:lpstr>
      <vt:lpstr>5 POLICY DECISIONS</vt:lpstr>
      <vt:lpstr>5 POLICY DECISIONS</vt:lpstr>
      <vt:lpstr>INTERNAL AND EXTERNAL ASSESSMENTS</vt:lpstr>
      <vt:lpstr>TIMELINE &amp; ACTION STEPS</vt:lpstr>
      <vt:lpstr>SHS PRE-PLANNING INTEGRATED WITH THE FY 2015 PLANNING CYCLE</vt:lpstr>
      <vt:lpstr>SHS PRE-PLANNING INTEGRATED WITH THE FY 2015 PLANNING CYCLE</vt:lpstr>
      <vt:lpstr>SHS IMPLEMENTATION ROADMAP TO 2016</vt:lpstr>
      <vt:lpstr>PowerPoint Presentation</vt:lpstr>
      <vt:lpstr>KEY QUESTIONS FOR INTERNAL ASSESSMENT</vt:lpstr>
      <vt:lpstr>SENIOR HIGH SCHOOL PROJECTIONS (Pro) TOOL</vt:lpstr>
      <vt:lpstr>PowerPoint Presentation</vt:lpstr>
      <vt:lpstr>PowerPoint Presentation</vt:lpstr>
      <vt:lpstr>OTHER DATA &amp; ACTION STEPS</vt:lpstr>
      <vt:lpstr>PowerPoint Presentation</vt:lpstr>
      <vt:lpstr>BUILDABLE SPACE</vt:lpstr>
      <vt:lpstr>PowerPoint Presentation</vt:lpstr>
      <vt:lpstr>POTENTIAL NEW SCHOOL SITES</vt:lpstr>
      <vt:lpstr>PowerPoint Presentation</vt:lpstr>
      <vt:lpstr>KEY QUESTIONS FOR EXTERNAL ASSESSMENT</vt:lpstr>
      <vt:lpstr>SPECIFIC QUESTIONS TO EXTERNAL STAKEHOLDERS?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6</cp:revision>
  <dcterms:created xsi:type="dcterms:W3CDTF">2013-09-16T12:26:47Z</dcterms:created>
  <dcterms:modified xsi:type="dcterms:W3CDTF">2013-09-16T13:01:09Z</dcterms:modified>
</cp:coreProperties>
</file>